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62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94694"/>
  </p:normalViewPr>
  <p:slideViewPr>
    <p:cSldViewPr snapToGrid="0">
      <p:cViewPr varScale="1">
        <p:scale>
          <a:sx n="84" d="100"/>
          <a:sy n="84" d="100"/>
        </p:scale>
        <p:origin x="36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3B84EE-1F46-4A27-8769-444113D6323B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7F23B4-FB24-4C06-A0AF-04AF816DF6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192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7F23B4-FB24-4C06-A0AF-04AF816DF67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2179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36E60-36D7-4AB4-A33C-9BC143B86DF4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429E1-37D2-4EF6-8B84-4EA282C530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17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36E60-36D7-4AB4-A33C-9BC143B86DF4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429E1-37D2-4EF6-8B84-4EA282C530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6640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36E60-36D7-4AB4-A33C-9BC143B86DF4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429E1-37D2-4EF6-8B84-4EA282C530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2103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36E60-36D7-4AB4-A33C-9BC143B86DF4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429E1-37D2-4EF6-8B84-4EA282C530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7216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36E60-36D7-4AB4-A33C-9BC143B86DF4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429E1-37D2-4EF6-8B84-4EA282C530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3076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36E60-36D7-4AB4-A33C-9BC143B86DF4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429E1-37D2-4EF6-8B84-4EA282C530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6693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36E60-36D7-4AB4-A33C-9BC143B86DF4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429E1-37D2-4EF6-8B84-4EA282C530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5988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36E60-36D7-4AB4-A33C-9BC143B86DF4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429E1-37D2-4EF6-8B84-4EA282C530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666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36E60-36D7-4AB4-A33C-9BC143B86DF4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429E1-37D2-4EF6-8B84-4EA282C530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9435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36E60-36D7-4AB4-A33C-9BC143B86DF4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429E1-37D2-4EF6-8B84-4EA282C530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0127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36E60-36D7-4AB4-A33C-9BC143B86DF4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429E1-37D2-4EF6-8B84-4EA282C530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3349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36E60-36D7-4AB4-A33C-9BC143B86DF4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429E1-37D2-4EF6-8B84-4EA282C530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9423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3A851E-9F61-79B3-5157-9457382E4242}"/>
              </a:ext>
            </a:extLst>
          </p:cNvPr>
          <p:cNvSpPr txBox="1"/>
          <p:nvPr/>
        </p:nvSpPr>
        <p:spPr>
          <a:xfrm>
            <a:off x="2155988" y="315992"/>
            <a:ext cx="272382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b="1" dirty="0"/>
              <a:t>磁気漏洩保証書</a:t>
            </a:r>
            <a:endParaRPr kumimoji="1" lang="en-US" altLang="ja-JP" sz="1400" b="1" dirty="0"/>
          </a:p>
          <a:p>
            <a:pPr algn="ctr"/>
            <a:r>
              <a:rPr kumimoji="1" lang="ja-JP" altLang="en-US" sz="1100" b="1" dirty="0"/>
              <a:t>航空貨物に対する磁気漏洩保証について</a:t>
            </a:r>
          </a:p>
        </p:txBody>
      </p:sp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A218DB79-F5E3-3181-E152-3B3C6D035B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018350"/>
              </p:ext>
            </p:extLst>
          </p:nvPr>
        </p:nvGraphicFramePr>
        <p:xfrm>
          <a:off x="514382" y="7864958"/>
          <a:ext cx="5918165" cy="1634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4356">
                  <a:extLst>
                    <a:ext uri="{9D8B030D-6E8A-4147-A177-3AD203B41FA5}">
                      <a16:colId xmlns:a16="http://schemas.microsoft.com/office/drawing/2014/main" val="1914871509"/>
                    </a:ext>
                  </a:extLst>
                </a:gridCol>
                <a:gridCol w="870401">
                  <a:extLst>
                    <a:ext uri="{9D8B030D-6E8A-4147-A177-3AD203B41FA5}">
                      <a16:colId xmlns:a16="http://schemas.microsoft.com/office/drawing/2014/main" val="4239171517"/>
                    </a:ext>
                  </a:extLst>
                </a:gridCol>
                <a:gridCol w="1059129">
                  <a:extLst>
                    <a:ext uri="{9D8B030D-6E8A-4147-A177-3AD203B41FA5}">
                      <a16:colId xmlns:a16="http://schemas.microsoft.com/office/drawing/2014/main" val="1830372284"/>
                    </a:ext>
                  </a:extLst>
                </a:gridCol>
                <a:gridCol w="3594279">
                  <a:extLst>
                    <a:ext uri="{9D8B030D-6E8A-4147-A177-3AD203B41FA5}">
                      <a16:colId xmlns:a16="http://schemas.microsoft.com/office/drawing/2014/main" val="2011239542"/>
                    </a:ext>
                  </a:extLst>
                </a:gridCol>
              </a:tblGrid>
              <a:tr h="18491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分類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対象物件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航空輸送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effectLst/>
                        </a:rPr>
                        <a:t>　</a:t>
                      </a:r>
                      <a:r>
                        <a:rPr lang="en-US" altLang="ja-JP" sz="900" u="none" strike="noStrike" dirty="0">
                          <a:effectLst/>
                        </a:rPr>
                        <a:t>IATA</a:t>
                      </a:r>
                      <a:r>
                        <a:rPr lang="ja-JP" altLang="en-US" sz="900" u="none" strike="noStrike" dirty="0">
                          <a:effectLst/>
                        </a:rPr>
                        <a:t>包装基準</a:t>
                      </a:r>
                      <a:r>
                        <a:rPr lang="en-US" altLang="ja-JP" sz="900" u="none" strike="noStrike" dirty="0">
                          <a:effectLst/>
                        </a:rPr>
                        <a:t>953</a:t>
                      </a:r>
                      <a:r>
                        <a:rPr lang="ja-JP" altLang="en-US" sz="900" u="none" strike="noStrike" dirty="0">
                          <a:effectLst/>
                        </a:rPr>
                        <a:t>の内容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1496945"/>
                  </a:ext>
                </a:extLst>
              </a:tr>
              <a:tr h="5917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Ａ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effectLst/>
                        </a:rPr>
                        <a:t>【</a:t>
                      </a:r>
                      <a:r>
                        <a:rPr lang="ja-JP" altLang="en-US" sz="900" u="none" strike="noStrike">
                          <a:effectLst/>
                        </a:rPr>
                        <a:t>非磁性物件</a:t>
                      </a:r>
                      <a:r>
                        <a:rPr lang="en-US" altLang="ja-JP" sz="900" u="none" strike="noStrike" dirty="0">
                          <a:effectLst/>
                        </a:rPr>
                        <a:t>】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一般貨物として</a:t>
                      </a:r>
                      <a:br>
                        <a:rPr lang="ja-JP" altLang="en-US" sz="900" u="none" strike="noStrike">
                          <a:effectLst/>
                        </a:rPr>
                      </a:br>
                      <a:r>
                        <a:rPr lang="ja-JP" altLang="en-US" sz="900" u="none" strike="noStrike">
                          <a:effectLst/>
                        </a:rPr>
                        <a:t>輸送可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ja-JP" altLang="en-US" sz="900" u="none" strike="noStrike" dirty="0">
                          <a:effectLst/>
                        </a:rPr>
                        <a:t>包装された磁性物件の表面上の任意の点から</a:t>
                      </a:r>
                      <a:r>
                        <a:rPr lang="en-US" altLang="ja-JP" sz="900" u="none" strike="noStrike" dirty="0">
                          <a:effectLst/>
                        </a:rPr>
                        <a:t>2.1m(7ft)</a:t>
                      </a:r>
                      <a:r>
                        <a:rPr lang="ja-JP" altLang="en-US" sz="900" u="none" strike="noStrike" dirty="0">
                          <a:effectLst/>
                        </a:rPr>
                        <a:t>の距離において、</a:t>
                      </a:r>
                      <a:r>
                        <a:rPr lang="en-US" altLang="ja-JP" sz="900" u="none" strike="noStrike" dirty="0">
                          <a:effectLst/>
                        </a:rPr>
                        <a:t>0.00525 Gauss = 0.525μT</a:t>
                      </a:r>
                      <a:r>
                        <a:rPr lang="ja-JP" altLang="en-US" sz="900" u="none" strike="noStrike" dirty="0">
                          <a:effectLst/>
                        </a:rPr>
                        <a:t>（</a:t>
                      </a:r>
                      <a:r>
                        <a:rPr lang="en-US" altLang="ja-JP" sz="900" u="none" strike="noStrike" dirty="0">
                          <a:effectLst/>
                        </a:rPr>
                        <a:t>0.418A/m</a:t>
                      </a:r>
                      <a:r>
                        <a:rPr lang="ja-JP" altLang="en-US" sz="900" u="none" strike="noStrike" dirty="0">
                          <a:effectLst/>
                        </a:rPr>
                        <a:t>）未満、または磁気コンパスの振れが</a:t>
                      </a:r>
                      <a:r>
                        <a:rPr lang="en-US" altLang="ja-JP" sz="900" u="none" strike="noStrike" dirty="0">
                          <a:effectLst/>
                        </a:rPr>
                        <a:t>2</a:t>
                      </a:r>
                      <a:r>
                        <a:rPr lang="ja-JP" altLang="en-US" sz="900" u="none" strike="noStrike" dirty="0">
                          <a:effectLst/>
                        </a:rPr>
                        <a:t>度未満の物件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099849"/>
                  </a:ext>
                </a:extLst>
              </a:tr>
              <a:tr h="5917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Ｂ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effectLst/>
                        </a:rPr>
                        <a:t>【</a:t>
                      </a:r>
                      <a:r>
                        <a:rPr lang="ja-JP" altLang="en-US" sz="900" u="none" strike="noStrike">
                          <a:effectLst/>
                        </a:rPr>
                        <a:t>磁性物件</a:t>
                      </a:r>
                      <a:r>
                        <a:rPr lang="en-US" altLang="ja-JP" sz="900" u="none" strike="noStrike" dirty="0">
                          <a:effectLst/>
                        </a:rPr>
                        <a:t>】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危険物として</a:t>
                      </a:r>
                      <a:br>
                        <a:rPr lang="ja-JP" altLang="en-US" sz="900" u="none" strike="noStrike">
                          <a:effectLst/>
                        </a:rPr>
                      </a:br>
                      <a:r>
                        <a:rPr lang="ja-JP" altLang="en-US" sz="900" u="none" strike="noStrike">
                          <a:effectLst/>
                        </a:rPr>
                        <a:t>輸送可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ja-JP" altLang="en-US" sz="900" u="none" strike="noStrike" dirty="0">
                          <a:effectLst/>
                        </a:rPr>
                        <a:t>包装された磁性物件の表面上の任意の点から</a:t>
                      </a:r>
                      <a:r>
                        <a:rPr lang="en-US" altLang="ja-JP" sz="900" u="none" strike="noStrike" dirty="0">
                          <a:effectLst/>
                        </a:rPr>
                        <a:t>4.6m(15ft)</a:t>
                      </a:r>
                      <a:r>
                        <a:rPr lang="ja-JP" altLang="en-US" sz="900" u="none" strike="noStrike" dirty="0">
                          <a:effectLst/>
                        </a:rPr>
                        <a:t>の距離において、</a:t>
                      </a:r>
                      <a:r>
                        <a:rPr lang="en-US" altLang="ja-JP" sz="900" u="none" strike="noStrike" dirty="0">
                          <a:effectLst/>
                        </a:rPr>
                        <a:t>00525 Gauss = 0.525μT</a:t>
                      </a:r>
                      <a:r>
                        <a:rPr lang="ja-JP" altLang="en-US" sz="900" u="none" strike="noStrike" dirty="0">
                          <a:effectLst/>
                        </a:rPr>
                        <a:t>（</a:t>
                      </a:r>
                      <a:r>
                        <a:rPr lang="en-US" altLang="ja-JP" sz="900" u="none" strike="noStrike" dirty="0">
                          <a:effectLst/>
                        </a:rPr>
                        <a:t>0.418A/m</a:t>
                      </a:r>
                      <a:r>
                        <a:rPr lang="ja-JP" altLang="en-US" sz="900" u="none" strike="noStrike" dirty="0">
                          <a:effectLst/>
                        </a:rPr>
                        <a:t>）未満、または磁気コンパスの振れが</a:t>
                      </a:r>
                      <a:r>
                        <a:rPr lang="en-US" altLang="ja-JP" sz="900" u="none" strike="noStrike" dirty="0">
                          <a:effectLst/>
                        </a:rPr>
                        <a:t>2</a:t>
                      </a:r>
                      <a:r>
                        <a:rPr lang="ja-JP" altLang="en-US" sz="900" u="none" strike="noStrike" dirty="0">
                          <a:effectLst/>
                        </a:rPr>
                        <a:t>度未満の物件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0069319"/>
                  </a:ext>
                </a:extLst>
              </a:tr>
              <a:tr h="266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Ｃ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effectLst/>
                        </a:rPr>
                        <a:t>【</a:t>
                      </a:r>
                      <a:r>
                        <a:rPr lang="ja-JP" altLang="en-US" sz="900" u="none" strike="noStrike">
                          <a:effectLst/>
                        </a:rPr>
                        <a:t>磁性物件</a:t>
                      </a:r>
                      <a:r>
                        <a:rPr lang="en-US" altLang="ja-JP" sz="900" u="none" strike="noStrike" dirty="0">
                          <a:effectLst/>
                        </a:rPr>
                        <a:t>】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900" u="none" strike="noStrike" dirty="0">
                          <a:effectLst/>
                        </a:rPr>
                        <a:t>航空輸送不可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ja-JP" altLang="en-US" sz="900" u="none" strike="noStrike" dirty="0">
                          <a:effectLst/>
                        </a:rPr>
                        <a:t>上記Ａ</a:t>
                      </a:r>
                      <a:r>
                        <a:rPr lang="en-US" altLang="ja-JP" sz="900" u="none" strike="noStrike" dirty="0">
                          <a:effectLst/>
                        </a:rPr>
                        <a:t>,</a:t>
                      </a:r>
                      <a:r>
                        <a:rPr lang="ja-JP" altLang="en-US" sz="900" u="none" strike="noStrike" dirty="0">
                          <a:effectLst/>
                        </a:rPr>
                        <a:t>Ｂの範囲を超える場合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5885763"/>
                  </a:ext>
                </a:extLst>
              </a:tr>
            </a:tbl>
          </a:graphicData>
        </a:graphic>
      </p:graphicFrame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D8E9AC1-11E5-8B0F-94EF-6D1FFF22AA5B}"/>
              </a:ext>
            </a:extLst>
          </p:cNvPr>
          <p:cNvSpPr txBox="1"/>
          <p:nvPr/>
        </p:nvSpPr>
        <p:spPr>
          <a:xfrm>
            <a:off x="463587" y="7640546"/>
            <a:ext cx="28447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/>
              <a:t>IATA</a:t>
            </a:r>
            <a:r>
              <a:rPr kumimoji="1" lang="ja-JP" altLang="en-US" sz="1000" b="1" dirty="0"/>
              <a:t>包装基準</a:t>
            </a:r>
            <a:r>
              <a:rPr kumimoji="1" lang="en-US" altLang="ja-JP" sz="1000" b="1" dirty="0"/>
              <a:t>953</a:t>
            </a:r>
            <a:r>
              <a:rPr kumimoji="1" lang="ja-JP" altLang="en-US" sz="1000" b="1" dirty="0"/>
              <a:t>に於いての分類規定</a:t>
            </a: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66FB3E19-A1E5-4C8C-8B8F-A02C15746212}"/>
              </a:ext>
            </a:extLst>
          </p:cNvPr>
          <p:cNvGrpSpPr/>
          <p:nvPr/>
        </p:nvGrpSpPr>
        <p:grpSpPr>
          <a:xfrm>
            <a:off x="550012" y="4539946"/>
            <a:ext cx="5316788" cy="966227"/>
            <a:chOff x="334882" y="4151018"/>
            <a:chExt cx="5798930" cy="1128406"/>
          </a:xfrm>
        </p:grpSpPr>
        <p:pic>
          <p:nvPicPr>
            <p:cNvPr id="31" name="図 30">
              <a:extLst>
                <a:ext uri="{FF2B5EF4-FFF2-40B4-BE49-F238E27FC236}">
                  <a16:creationId xmlns:a16="http://schemas.microsoft.com/office/drawing/2014/main" id="{F3BB93BE-ED54-C52D-ADE4-71DFCD573AD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97" t="29142" r="17879" b="12738"/>
            <a:stretch/>
          </p:blipFill>
          <p:spPr>
            <a:xfrm>
              <a:off x="334882" y="4283955"/>
              <a:ext cx="1229100" cy="995469"/>
            </a:xfrm>
            <a:prstGeom prst="rect">
              <a:avLst/>
            </a:prstGeom>
          </p:spPr>
        </p:pic>
        <p:cxnSp>
          <p:nvCxnSpPr>
            <p:cNvPr id="33" name="直線矢印コネクタ 32">
              <a:extLst>
                <a:ext uri="{FF2B5EF4-FFF2-40B4-BE49-F238E27FC236}">
                  <a16:creationId xmlns:a16="http://schemas.microsoft.com/office/drawing/2014/main" id="{7654C624-20C7-AB75-3399-F5A4CFC6CFEE}"/>
                </a:ext>
              </a:extLst>
            </p:cNvPr>
            <p:cNvCxnSpPr>
              <a:cxnSpLocks/>
              <a:endCxn id="35" idx="3"/>
            </p:cNvCxnSpPr>
            <p:nvPr/>
          </p:nvCxnSpPr>
          <p:spPr>
            <a:xfrm>
              <a:off x="1400616" y="4781688"/>
              <a:ext cx="3852529" cy="14610"/>
            </a:xfrm>
            <a:prstGeom prst="straightConnector1">
              <a:avLst/>
            </a:prstGeom>
            <a:ln w="4762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5" name="図 34">
              <a:extLst>
                <a:ext uri="{FF2B5EF4-FFF2-40B4-BE49-F238E27FC236}">
                  <a16:creationId xmlns:a16="http://schemas.microsoft.com/office/drawing/2014/main" id="{19D303D0-2350-7F3E-F0B3-B428F7BDE80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253144" y="4378720"/>
              <a:ext cx="603770" cy="835155"/>
            </a:xfrm>
            <a:prstGeom prst="rect">
              <a:avLst/>
            </a:prstGeom>
          </p:spPr>
        </p:pic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920EE843-4D6D-99B0-2332-CFD38D7240B3}"/>
                </a:ext>
              </a:extLst>
            </p:cNvPr>
            <p:cNvSpPr txBox="1"/>
            <p:nvPr/>
          </p:nvSpPr>
          <p:spPr>
            <a:xfrm>
              <a:off x="2142812" y="4469482"/>
              <a:ext cx="2091397" cy="3234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kumimoji="1" lang="ja-JP" altLang="en-US" sz="1200" dirty="0"/>
                <a:t>□</a:t>
              </a:r>
              <a:r>
                <a:rPr kumimoji="1" lang="en-US" altLang="ja-JP" sz="1200" dirty="0"/>
                <a:t>2.1M(7ft)</a:t>
              </a:r>
              <a:r>
                <a:rPr kumimoji="1" lang="ja-JP" altLang="en-US" sz="1200" dirty="0"/>
                <a:t>・□</a:t>
              </a:r>
              <a:r>
                <a:rPr kumimoji="1" lang="en-US" altLang="ja-JP" sz="1200" dirty="0"/>
                <a:t>4.6M(15ft)</a:t>
              </a:r>
              <a:endParaRPr kumimoji="1" lang="ja-JP" altLang="en-US" sz="1200" dirty="0"/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37755E5D-FCE7-350A-C227-71B5E4A36FE4}"/>
                </a:ext>
              </a:extLst>
            </p:cNvPr>
            <p:cNvSpPr txBox="1"/>
            <p:nvPr/>
          </p:nvSpPr>
          <p:spPr>
            <a:xfrm>
              <a:off x="4890187" y="4151018"/>
              <a:ext cx="1243625" cy="2695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ja-JP" altLang="en-US" sz="900" dirty="0"/>
                <a:t>磁気漏洩用測定器</a:t>
              </a:r>
            </a:p>
          </p:txBody>
        </p:sp>
      </p:grp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CC9AA8B0-7FCA-DEE6-32CF-9093E1BF8B3E}"/>
              </a:ext>
            </a:extLst>
          </p:cNvPr>
          <p:cNvSpPr txBox="1"/>
          <p:nvPr/>
        </p:nvSpPr>
        <p:spPr>
          <a:xfrm>
            <a:off x="438043" y="4019249"/>
            <a:ext cx="376256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/>
              <a:t>測定内容：</a:t>
            </a:r>
            <a:r>
              <a:rPr kumimoji="1" lang="ja-JP" altLang="en-US" sz="900" dirty="0"/>
              <a:t>対象箱の漏洩している磁力の</a:t>
            </a:r>
            <a:r>
              <a:rPr kumimoji="1" lang="ja-JP" altLang="en-US" sz="900" u="sng" dirty="0"/>
              <a:t>ピーク値</a:t>
            </a:r>
            <a:r>
              <a:rPr kumimoji="1" lang="ja-JP" altLang="en-US" sz="900" dirty="0"/>
              <a:t>を以下の距離で計測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8DB4FB83-537C-5476-64B0-9E4BFB1E0C22}"/>
              </a:ext>
            </a:extLst>
          </p:cNvPr>
          <p:cNvSpPr txBox="1"/>
          <p:nvPr/>
        </p:nvSpPr>
        <p:spPr>
          <a:xfrm>
            <a:off x="473355" y="5562454"/>
            <a:ext cx="45127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/>
              <a:t>※</a:t>
            </a:r>
            <a:r>
              <a:rPr kumimoji="1" lang="ja-JP" altLang="en-US" sz="900" u="sng" dirty="0"/>
              <a:t>ピーク値</a:t>
            </a:r>
            <a:r>
              <a:rPr kumimoji="1" lang="ja-JP" altLang="en-US" sz="900" dirty="0"/>
              <a:t>：対象箱を縦、横</a:t>
            </a:r>
            <a:r>
              <a:rPr kumimoji="1" lang="en-US" altLang="ja-JP" sz="900" dirty="0"/>
              <a:t>360</a:t>
            </a:r>
            <a:r>
              <a:rPr kumimoji="1" lang="ja-JP" altLang="en-US" sz="900" dirty="0"/>
              <a:t>度回転させ、測定器に於いて一番強い値を指します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D39EE5F7-0F30-9ADE-F0B4-17D2109ABAD8}"/>
              </a:ext>
            </a:extLst>
          </p:cNvPr>
          <p:cNvSpPr txBox="1"/>
          <p:nvPr/>
        </p:nvSpPr>
        <p:spPr>
          <a:xfrm>
            <a:off x="359757" y="6002008"/>
            <a:ext cx="64633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/>
              <a:t>測定結果</a:t>
            </a:r>
          </a:p>
        </p:txBody>
      </p:sp>
      <p:graphicFrame>
        <p:nvGraphicFramePr>
          <p:cNvPr id="42" name="表 41">
            <a:extLst>
              <a:ext uri="{FF2B5EF4-FFF2-40B4-BE49-F238E27FC236}">
                <a16:creationId xmlns:a16="http://schemas.microsoft.com/office/drawing/2014/main" id="{9529508C-F395-9CE1-5036-EA824A2638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9312268"/>
              </p:ext>
            </p:extLst>
          </p:nvPr>
        </p:nvGraphicFramePr>
        <p:xfrm>
          <a:off x="463587" y="6215507"/>
          <a:ext cx="3979125" cy="5968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5488">
                  <a:extLst>
                    <a:ext uri="{9D8B030D-6E8A-4147-A177-3AD203B41FA5}">
                      <a16:colId xmlns:a16="http://schemas.microsoft.com/office/drawing/2014/main" val="3561547150"/>
                    </a:ext>
                  </a:extLst>
                </a:gridCol>
                <a:gridCol w="1193737">
                  <a:extLst>
                    <a:ext uri="{9D8B030D-6E8A-4147-A177-3AD203B41FA5}">
                      <a16:colId xmlns:a16="http://schemas.microsoft.com/office/drawing/2014/main" val="3085003490"/>
                    </a:ext>
                  </a:extLst>
                </a:gridCol>
                <a:gridCol w="1739900">
                  <a:extLst>
                    <a:ext uri="{9D8B030D-6E8A-4147-A177-3AD203B41FA5}">
                      <a16:colId xmlns:a16="http://schemas.microsoft.com/office/drawing/2014/main" val="733367218"/>
                    </a:ext>
                  </a:extLst>
                </a:gridCol>
              </a:tblGrid>
              <a:tr h="29843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  <a:latin typeface="+mn-lt"/>
                        </a:rPr>
                        <a:t>項目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  <a:latin typeface="+mn-lt"/>
                        </a:rPr>
                        <a:t>距離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  <a:latin typeface="+mn-lt"/>
                        </a:rPr>
                        <a:t>測定値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4895114"/>
                  </a:ext>
                </a:extLst>
              </a:tr>
              <a:tr h="29843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effectLst/>
                          <a:latin typeface="+mn-lt"/>
                        </a:rPr>
                        <a:t>ピーク値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effectLst/>
                          <a:latin typeface="+mn-lt"/>
                        </a:rPr>
                        <a:t>□</a:t>
                      </a:r>
                      <a:r>
                        <a:rPr lang="en-US" sz="900" u="none" strike="noStrike" dirty="0">
                          <a:effectLst/>
                          <a:latin typeface="+mn-lt"/>
                        </a:rPr>
                        <a:t>2.1M</a:t>
                      </a:r>
                      <a:r>
                        <a:rPr lang="ja-JP" altLang="en-US" sz="900" u="none" strike="noStrike" dirty="0">
                          <a:effectLst/>
                          <a:latin typeface="+mn-lt"/>
                        </a:rPr>
                        <a:t>　□</a:t>
                      </a:r>
                      <a:r>
                        <a:rPr lang="en-US" altLang="ja-JP" sz="900" u="none" strike="noStrike" dirty="0">
                          <a:effectLst/>
                          <a:latin typeface="+mn-lt"/>
                        </a:rPr>
                        <a:t>4.6M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　　　</a:t>
                      </a:r>
                      <a:r>
                        <a:rPr lang="en-US" altLang="ja-JP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mG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　　　　　　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Gauss)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0455451"/>
                  </a:ext>
                </a:extLst>
              </a:tr>
            </a:tbl>
          </a:graphicData>
        </a:graphic>
      </p:graphicFrame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BE6B9282-DA5E-94F9-7BBC-E32788460E2A}"/>
              </a:ext>
            </a:extLst>
          </p:cNvPr>
          <p:cNvSpPr txBox="1"/>
          <p:nvPr/>
        </p:nvSpPr>
        <p:spPr>
          <a:xfrm>
            <a:off x="425238" y="7000165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1200" b="1" dirty="0"/>
              <a:t>結論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B3AC730C-2218-0E9D-0F8F-4471CBDC2BD7}"/>
              </a:ext>
            </a:extLst>
          </p:cNvPr>
          <p:cNvSpPr txBox="1"/>
          <p:nvPr/>
        </p:nvSpPr>
        <p:spPr>
          <a:xfrm>
            <a:off x="399837" y="7211593"/>
            <a:ext cx="64029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上記の結果から、本貨物は下記分類の</a:t>
            </a:r>
            <a:r>
              <a:rPr kumimoji="1" lang="ja-JP" altLang="en-US" sz="1000" b="1" dirty="0"/>
              <a:t>　</a:t>
            </a:r>
            <a:r>
              <a:rPr kumimoji="1" lang="ja-JP" altLang="en-US" sz="1000" dirty="0"/>
              <a:t>となり、　　　　　として</a:t>
            </a:r>
            <a:r>
              <a:rPr kumimoji="1" lang="ja-JP" altLang="en-US" sz="1000" b="1" dirty="0"/>
              <a:t>航空輸送は可能となります。</a:t>
            </a:r>
          </a:p>
        </p:txBody>
      </p:sp>
      <p:graphicFrame>
        <p:nvGraphicFramePr>
          <p:cNvPr id="50" name="表 49">
            <a:extLst>
              <a:ext uri="{FF2B5EF4-FFF2-40B4-BE49-F238E27FC236}">
                <a16:creationId xmlns:a16="http://schemas.microsoft.com/office/drawing/2014/main" id="{0B3E4794-FE39-AA32-4B07-0710EF8CE1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310581"/>
              </p:ext>
            </p:extLst>
          </p:nvPr>
        </p:nvGraphicFramePr>
        <p:xfrm>
          <a:off x="552452" y="920082"/>
          <a:ext cx="5753095" cy="29746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5048">
                  <a:extLst>
                    <a:ext uri="{9D8B030D-6E8A-4147-A177-3AD203B41FA5}">
                      <a16:colId xmlns:a16="http://schemas.microsoft.com/office/drawing/2014/main" val="614805333"/>
                    </a:ext>
                  </a:extLst>
                </a:gridCol>
                <a:gridCol w="4718047">
                  <a:extLst>
                    <a:ext uri="{9D8B030D-6E8A-4147-A177-3AD203B41FA5}">
                      <a16:colId xmlns:a16="http://schemas.microsoft.com/office/drawing/2014/main" val="3810919909"/>
                    </a:ext>
                  </a:extLst>
                </a:gridCol>
              </a:tblGrid>
              <a:tr h="26883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会社名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8277332"/>
                  </a:ext>
                </a:extLst>
              </a:tr>
              <a:tr h="26883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住所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8192231"/>
                  </a:ext>
                </a:extLst>
              </a:tr>
              <a:tr h="26883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連絡先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6618820"/>
                  </a:ext>
                </a:extLst>
              </a:tr>
              <a:tr h="26883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担当者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1743279"/>
                  </a:ext>
                </a:extLst>
              </a:tr>
              <a:tr h="26883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箱寸法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7179844"/>
                  </a:ext>
                </a:extLst>
              </a:tr>
              <a:tr h="55514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effectLst/>
                        </a:rPr>
                        <a:t>箱の中身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066282"/>
                  </a:ext>
                </a:extLst>
              </a:tr>
              <a:tr h="26883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箱数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2476159"/>
                  </a:ext>
                </a:extLst>
              </a:tr>
              <a:tr h="26883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処理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2001851"/>
                  </a:ext>
                </a:extLst>
              </a:tr>
              <a:tr h="26883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箱</a:t>
                      </a:r>
                      <a:r>
                        <a:rPr lang="en-US" sz="900" u="none" strike="noStrike" dirty="0">
                          <a:effectLst/>
                        </a:rPr>
                        <a:t>No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6336883"/>
                  </a:ext>
                </a:extLst>
              </a:tr>
              <a:tr h="26883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書類作成日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7571544"/>
                  </a:ext>
                </a:extLst>
              </a:tr>
            </a:tbl>
          </a:graphicData>
        </a:graphic>
      </p:graphicFrame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62B65430-BA93-D633-E19D-79B1ADA9AC3E}"/>
              </a:ext>
            </a:extLst>
          </p:cNvPr>
          <p:cNvSpPr txBox="1"/>
          <p:nvPr/>
        </p:nvSpPr>
        <p:spPr>
          <a:xfrm>
            <a:off x="640149" y="5023898"/>
            <a:ext cx="64633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900" dirty="0"/>
              <a:t>対象貨物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6A9ABE5-1F7A-ABDB-B096-69460C1939CC}"/>
              </a:ext>
            </a:extLst>
          </p:cNvPr>
          <p:cNvSpPr txBox="1"/>
          <p:nvPr/>
        </p:nvSpPr>
        <p:spPr>
          <a:xfrm>
            <a:off x="469680" y="4240361"/>
            <a:ext cx="72327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/>
              <a:t>測定器   ：</a:t>
            </a:r>
            <a:endParaRPr kumimoji="1" lang="ja-JP" altLang="en-US" sz="900" dirty="0"/>
          </a:p>
        </p:txBody>
      </p:sp>
    </p:spTree>
    <p:extLst>
      <p:ext uri="{BB962C8B-B14F-4D97-AF65-F5344CB8AC3E}">
        <p14:creationId xmlns:p14="http://schemas.microsoft.com/office/powerpoint/2010/main" val="4090063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3043</TotalTime>
  <Words>272</Words>
  <Application>Microsoft Macintosh PowerPoint</Application>
  <PresentationFormat>A4 210 x 297 mm</PresentationFormat>
  <Paragraphs>45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磁気漏洩保証書書式1</dc:title>
  <dc:subject/>
  <dc:creator>キャナック電子工業株式会社</dc:creator>
  <cp:keywords/>
  <dc:description/>
  <cp:lastModifiedBy>馨 新美</cp:lastModifiedBy>
  <cp:revision>30</cp:revision>
  <cp:lastPrinted>2024-05-22T00:31:10Z</cp:lastPrinted>
  <dcterms:created xsi:type="dcterms:W3CDTF">2024-04-04T08:45:20Z</dcterms:created>
  <dcterms:modified xsi:type="dcterms:W3CDTF">2024-05-30T06:38:52Z</dcterms:modified>
  <cp:category/>
</cp:coreProperties>
</file>