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84" d="100"/>
          <a:sy n="84" d="100"/>
        </p:scale>
        <p:origin x="3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B84EE-1F46-4A27-8769-444113D6323B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F23B4-FB24-4C06-A0AF-04AF816DF6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19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F23B4-FB24-4C06-A0AF-04AF816DF67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45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7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64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10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21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69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8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6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4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12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4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36E60-36D7-4AB4-A33C-9BC143B86DF4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429E1-37D2-4EF6-8B84-4EA282C530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4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3A851E-9F61-79B3-5157-9457382E4242}"/>
              </a:ext>
            </a:extLst>
          </p:cNvPr>
          <p:cNvSpPr txBox="1"/>
          <p:nvPr/>
        </p:nvSpPr>
        <p:spPr>
          <a:xfrm>
            <a:off x="2155988" y="315992"/>
            <a:ext cx="27238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/>
              <a:t>磁気漏洩保証書</a:t>
            </a:r>
            <a:endParaRPr kumimoji="1" lang="en-US" altLang="ja-JP" sz="1400" b="1" dirty="0"/>
          </a:p>
          <a:p>
            <a:pPr algn="ctr"/>
            <a:r>
              <a:rPr kumimoji="1" lang="ja-JP" altLang="en-US" sz="1100" b="1" dirty="0"/>
              <a:t>航空貨物に対する磁気漏洩保証について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A218DB79-F5E3-3181-E152-3B3C6D035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634004"/>
              </p:ext>
            </p:extLst>
          </p:nvPr>
        </p:nvGraphicFramePr>
        <p:xfrm>
          <a:off x="470623" y="7610629"/>
          <a:ext cx="5918165" cy="163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356">
                  <a:extLst>
                    <a:ext uri="{9D8B030D-6E8A-4147-A177-3AD203B41FA5}">
                      <a16:colId xmlns:a16="http://schemas.microsoft.com/office/drawing/2014/main" val="1914871509"/>
                    </a:ext>
                  </a:extLst>
                </a:gridCol>
                <a:gridCol w="870401">
                  <a:extLst>
                    <a:ext uri="{9D8B030D-6E8A-4147-A177-3AD203B41FA5}">
                      <a16:colId xmlns:a16="http://schemas.microsoft.com/office/drawing/2014/main" val="4239171517"/>
                    </a:ext>
                  </a:extLst>
                </a:gridCol>
                <a:gridCol w="1059129">
                  <a:extLst>
                    <a:ext uri="{9D8B030D-6E8A-4147-A177-3AD203B41FA5}">
                      <a16:colId xmlns:a16="http://schemas.microsoft.com/office/drawing/2014/main" val="1830372284"/>
                    </a:ext>
                  </a:extLst>
                </a:gridCol>
                <a:gridCol w="3594279">
                  <a:extLst>
                    <a:ext uri="{9D8B030D-6E8A-4147-A177-3AD203B41FA5}">
                      <a16:colId xmlns:a16="http://schemas.microsoft.com/office/drawing/2014/main" val="2011239542"/>
                    </a:ext>
                  </a:extLst>
                </a:gridCol>
              </a:tblGrid>
              <a:tr h="1849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分類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対象物件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航空輸送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r>
                        <a:rPr lang="en-US" altLang="ja-JP" sz="900" u="none" strike="noStrike" dirty="0">
                          <a:effectLst/>
                        </a:rPr>
                        <a:t>IATA</a:t>
                      </a:r>
                      <a:r>
                        <a:rPr lang="ja-JP" altLang="en-US" sz="900" u="none" strike="noStrike" dirty="0">
                          <a:effectLst/>
                        </a:rPr>
                        <a:t>包装基準</a:t>
                      </a:r>
                      <a:r>
                        <a:rPr lang="en-US" altLang="ja-JP" sz="900" u="none" strike="noStrike" dirty="0">
                          <a:effectLst/>
                        </a:rPr>
                        <a:t>953</a:t>
                      </a:r>
                      <a:r>
                        <a:rPr lang="ja-JP" altLang="en-US" sz="900" u="none" strike="noStrike" dirty="0">
                          <a:effectLst/>
                        </a:rPr>
                        <a:t>の内容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496945"/>
                  </a:ext>
                </a:extLst>
              </a:tr>
              <a:tr h="5917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Ａ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【</a:t>
                      </a:r>
                      <a:r>
                        <a:rPr lang="ja-JP" altLang="en-US" sz="900" u="none" strike="noStrike">
                          <a:effectLst/>
                        </a:rPr>
                        <a:t>非磁性物件</a:t>
                      </a:r>
                      <a:r>
                        <a:rPr lang="en-US" altLang="ja-JP" sz="900" u="none" strike="noStrike" dirty="0">
                          <a:effectLst/>
                        </a:rPr>
                        <a:t>】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一般貨物として</a:t>
                      </a:r>
                      <a:br>
                        <a:rPr lang="ja-JP" altLang="en-US" sz="900" u="none" strike="noStrike">
                          <a:effectLst/>
                        </a:rPr>
                      </a:br>
                      <a:r>
                        <a:rPr lang="ja-JP" altLang="en-US" sz="900" u="none" strike="noStrike">
                          <a:effectLst/>
                        </a:rPr>
                        <a:t>輸送可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ja-JP" altLang="en-US" sz="900" u="none" strike="noStrike" dirty="0">
                          <a:effectLst/>
                        </a:rPr>
                        <a:t>包装された磁性物件の表面上の任意の点から</a:t>
                      </a:r>
                      <a:r>
                        <a:rPr lang="en-US" altLang="ja-JP" sz="900" u="none" strike="noStrike" dirty="0">
                          <a:effectLst/>
                        </a:rPr>
                        <a:t>2.1m(7ft)</a:t>
                      </a:r>
                      <a:r>
                        <a:rPr lang="ja-JP" altLang="en-US" sz="900" u="none" strike="noStrike" dirty="0">
                          <a:effectLst/>
                        </a:rPr>
                        <a:t>の距離において、</a:t>
                      </a:r>
                      <a:r>
                        <a:rPr lang="en-US" altLang="ja-JP" sz="900" u="none" strike="noStrike" dirty="0">
                          <a:effectLst/>
                        </a:rPr>
                        <a:t>0.00525 Gauss = 0.525μT</a:t>
                      </a:r>
                      <a:r>
                        <a:rPr lang="ja-JP" altLang="en-US" sz="900" u="none" strike="noStrike" dirty="0">
                          <a:effectLst/>
                        </a:rPr>
                        <a:t>（</a:t>
                      </a:r>
                      <a:r>
                        <a:rPr lang="en-US" altLang="ja-JP" sz="900" u="none" strike="noStrike" dirty="0">
                          <a:effectLst/>
                        </a:rPr>
                        <a:t>0.418A/m</a:t>
                      </a:r>
                      <a:r>
                        <a:rPr lang="ja-JP" altLang="en-US" sz="900" u="none" strike="noStrike" dirty="0">
                          <a:effectLst/>
                        </a:rPr>
                        <a:t>）未満、または磁気コンパスの振れが</a:t>
                      </a:r>
                      <a:r>
                        <a:rPr lang="en-US" altLang="ja-JP" sz="900" u="none" strike="noStrike" dirty="0">
                          <a:effectLst/>
                        </a:rPr>
                        <a:t>2</a:t>
                      </a:r>
                      <a:r>
                        <a:rPr lang="ja-JP" altLang="en-US" sz="900" u="none" strike="noStrike" dirty="0">
                          <a:effectLst/>
                        </a:rPr>
                        <a:t>度未満の物件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099849"/>
                  </a:ext>
                </a:extLst>
              </a:tr>
              <a:tr h="5917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Ｂ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【</a:t>
                      </a:r>
                      <a:r>
                        <a:rPr lang="ja-JP" altLang="en-US" sz="900" u="none" strike="noStrike">
                          <a:effectLst/>
                        </a:rPr>
                        <a:t>磁性物件</a:t>
                      </a:r>
                      <a:r>
                        <a:rPr lang="en-US" altLang="ja-JP" sz="900" u="none" strike="noStrike" dirty="0">
                          <a:effectLst/>
                        </a:rPr>
                        <a:t>】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危険物として</a:t>
                      </a:r>
                      <a:br>
                        <a:rPr lang="ja-JP" altLang="en-US" sz="900" u="none" strike="noStrike">
                          <a:effectLst/>
                        </a:rPr>
                      </a:br>
                      <a:r>
                        <a:rPr lang="ja-JP" altLang="en-US" sz="900" u="none" strike="noStrike">
                          <a:effectLst/>
                        </a:rPr>
                        <a:t>輸送可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ja-JP" altLang="en-US" sz="900" u="none" strike="noStrike" dirty="0">
                          <a:effectLst/>
                        </a:rPr>
                        <a:t>包装された磁性物件の表面上の任意の点から</a:t>
                      </a:r>
                      <a:r>
                        <a:rPr lang="en-US" altLang="ja-JP" sz="900" u="none" strike="noStrike" dirty="0">
                          <a:effectLst/>
                        </a:rPr>
                        <a:t>4.6m(15ft)</a:t>
                      </a:r>
                      <a:r>
                        <a:rPr lang="ja-JP" altLang="en-US" sz="900" u="none" strike="noStrike" dirty="0">
                          <a:effectLst/>
                        </a:rPr>
                        <a:t>の距離において、</a:t>
                      </a:r>
                      <a:r>
                        <a:rPr lang="en-US" altLang="ja-JP" sz="900" u="none" strike="noStrike" dirty="0">
                          <a:effectLst/>
                        </a:rPr>
                        <a:t>00525 Gauss = 0.525μT</a:t>
                      </a:r>
                      <a:r>
                        <a:rPr lang="ja-JP" altLang="en-US" sz="900" u="none" strike="noStrike" dirty="0">
                          <a:effectLst/>
                        </a:rPr>
                        <a:t>（</a:t>
                      </a:r>
                      <a:r>
                        <a:rPr lang="en-US" altLang="ja-JP" sz="900" u="none" strike="noStrike" dirty="0">
                          <a:effectLst/>
                        </a:rPr>
                        <a:t>0.418A/m</a:t>
                      </a:r>
                      <a:r>
                        <a:rPr lang="ja-JP" altLang="en-US" sz="900" u="none" strike="noStrike" dirty="0">
                          <a:effectLst/>
                        </a:rPr>
                        <a:t>）未満、または磁気コンパスの振れが</a:t>
                      </a:r>
                      <a:r>
                        <a:rPr lang="en-US" altLang="ja-JP" sz="900" u="none" strike="noStrike" dirty="0">
                          <a:effectLst/>
                        </a:rPr>
                        <a:t>2</a:t>
                      </a:r>
                      <a:r>
                        <a:rPr lang="ja-JP" altLang="en-US" sz="900" u="none" strike="noStrike" dirty="0">
                          <a:effectLst/>
                        </a:rPr>
                        <a:t>度未満の物件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069319"/>
                  </a:ext>
                </a:extLst>
              </a:tr>
              <a:tr h="26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【</a:t>
                      </a:r>
                      <a:r>
                        <a:rPr lang="ja-JP" altLang="en-US" sz="900" u="none" strike="noStrike">
                          <a:effectLst/>
                        </a:rPr>
                        <a:t>磁性物件</a:t>
                      </a:r>
                      <a:r>
                        <a:rPr lang="en-US" altLang="ja-JP" sz="900" u="none" strike="noStrike" dirty="0">
                          <a:effectLst/>
                        </a:rPr>
                        <a:t>】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>
                          <a:effectLst/>
                        </a:rPr>
                        <a:t>航空輸送不可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l" fontAlgn="ctr"/>
                      <a:r>
                        <a:rPr lang="ja-JP" altLang="en-US" sz="900" u="none" strike="noStrike" dirty="0">
                          <a:effectLst/>
                        </a:rPr>
                        <a:t>上記Ａ</a:t>
                      </a:r>
                      <a:r>
                        <a:rPr lang="en-US" altLang="ja-JP" sz="900" u="none" strike="noStrike" dirty="0">
                          <a:effectLst/>
                        </a:rPr>
                        <a:t>,</a:t>
                      </a:r>
                      <a:r>
                        <a:rPr lang="ja-JP" altLang="en-US" sz="900" u="none" strike="noStrike" dirty="0">
                          <a:effectLst/>
                        </a:rPr>
                        <a:t>Ｂの範囲を超える場合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885763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D8E9AC1-11E5-8B0F-94EF-6D1FFF22AA5B}"/>
              </a:ext>
            </a:extLst>
          </p:cNvPr>
          <p:cNvSpPr txBox="1"/>
          <p:nvPr/>
        </p:nvSpPr>
        <p:spPr>
          <a:xfrm>
            <a:off x="419828" y="7386217"/>
            <a:ext cx="28447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IATA</a:t>
            </a:r>
            <a:r>
              <a:rPr kumimoji="1" lang="ja-JP" altLang="en-US" sz="1000" b="1" dirty="0"/>
              <a:t>包装基準</a:t>
            </a:r>
            <a:r>
              <a:rPr kumimoji="1" lang="en-US" altLang="ja-JP" sz="1000" b="1" dirty="0"/>
              <a:t>953</a:t>
            </a:r>
            <a:r>
              <a:rPr kumimoji="1" lang="ja-JP" altLang="en-US" sz="1000" b="1" dirty="0"/>
              <a:t>に於いての分類規定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6FB3E19-A1E5-4C8C-8B8F-A02C15746212}"/>
              </a:ext>
            </a:extLst>
          </p:cNvPr>
          <p:cNvGrpSpPr/>
          <p:nvPr/>
        </p:nvGrpSpPr>
        <p:grpSpPr>
          <a:xfrm>
            <a:off x="453563" y="4487769"/>
            <a:ext cx="5316788" cy="966227"/>
            <a:chOff x="334882" y="4151018"/>
            <a:chExt cx="5798930" cy="1128406"/>
          </a:xfrm>
        </p:grpSpPr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F3BB93BE-ED54-C52D-ADE4-71DFCD573A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97" t="29142" r="17879" b="12738"/>
            <a:stretch/>
          </p:blipFill>
          <p:spPr>
            <a:xfrm>
              <a:off x="334882" y="4283955"/>
              <a:ext cx="1229100" cy="995469"/>
            </a:xfrm>
            <a:prstGeom prst="rect">
              <a:avLst/>
            </a:prstGeom>
          </p:spPr>
        </p:pic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7654C624-20C7-AB75-3399-F5A4CFC6CFEE}"/>
                </a:ext>
              </a:extLst>
            </p:cNvPr>
            <p:cNvCxnSpPr>
              <a:cxnSpLocks/>
              <a:endCxn id="35" idx="3"/>
            </p:cNvCxnSpPr>
            <p:nvPr/>
          </p:nvCxnSpPr>
          <p:spPr>
            <a:xfrm>
              <a:off x="1400616" y="4781688"/>
              <a:ext cx="3852529" cy="14610"/>
            </a:xfrm>
            <a:prstGeom prst="straightConnector1">
              <a:avLst/>
            </a:prstGeom>
            <a:ln w="476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9D303D0-2350-7F3E-F0B3-B428F7BDE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253144" y="4378720"/>
              <a:ext cx="603770" cy="835155"/>
            </a:xfrm>
            <a:prstGeom prst="rect">
              <a:avLst/>
            </a:prstGeom>
          </p:spPr>
        </p:pic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20EE843-4D6D-99B0-2332-CFD38D7240B3}"/>
                </a:ext>
              </a:extLst>
            </p:cNvPr>
            <p:cNvSpPr txBox="1"/>
            <p:nvPr/>
          </p:nvSpPr>
          <p:spPr>
            <a:xfrm>
              <a:off x="2811085" y="4458196"/>
              <a:ext cx="851805" cy="3234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200" dirty="0"/>
                <a:t>2.1M(7ft)</a:t>
              </a:r>
              <a:endParaRPr kumimoji="1" lang="ja-JP" altLang="en-US" sz="1200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7755E5D-FCE7-350A-C227-71B5E4A36FE4}"/>
                </a:ext>
              </a:extLst>
            </p:cNvPr>
            <p:cNvSpPr txBox="1"/>
            <p:nvPr/>
          </p:nvSpPr>
          <p:spPr>
            <a:xfrm>
              <a:off x="4890187" y="4151018"/>
              <a:ext cx="1243625" cy="269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900" dirty="0"/>
                <a:t>磁気漏洩用測定器</a:t>
              </a: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C9AA8B0-7FCA-DEE6-32CF-9093E1BF8B3E}"/>
              </a:ext>
            </a:extLst>
          </p:cNvPr>
          <p:cNvSpPr txBox="1"/>
          <p:nvPr/>
        </p:nvSpPr>
        <p:spPr>
          <a:xfrm>
            <a:off x="453563" y="4210770"/>
            <a:ext cx="4807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測定内容</a:t>
            </a:r>
            <a:r>
              <a:rPr kumimoji="1" lang="ja-JP" altLang="en-US" sz="900" b="1" dirty="0"/>
              <a:t>：</a:t>
            </a:r>
            <a:r>
              <a:rPr kumimoji="1" lang="ja-JP" altLang="en-US" sz="1000" dirty="0"/>
              <a:t>対象箱の漏洩している磁力の</a:t>
            </a:r>
            <a:r>
              <a:rPr kumimoji="1" lang="ja-JP" altLang="en-US" sz="1000" u="sng" dirty="0"/>
              <a:t>ピーク値</a:t>
            </a:r>
            <a:r>
              <a:rPr kumimoji="1" lang="ja-JP" altLang="en-US" sz="1000" dirty="0"/>
              <a:t>を以下の距離で計測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DB4FB83-537C-5476-64B0-9E4BFB1E0C22}"/>
              </a:ext>
            </a:extLst>
          </p:cNvPr>
          <p:cNvSpPr txBox="1"/>
          <p:nvPr/>
        </p:nvSpPr>
        <p:spPr>
          <a:xfrm>
            <a:off x="376906" y="5510277"/>
            <a:ext cx="45127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※</a:t>
            </a:r>
            <a:r>
              <a:rPr kumimoji="1" lang="ja-JP" altLang="en-US" sz="900" u="sng" dirty="0"/>
              <a:t>ピーク値</a:t>
            </a:r>
            <a:r>
              <a:rPr kumimoji="1" lang="ja-JP" altLang="en-US" sz="900" dirty="0"/>
              <a:t>：対象箱を縦、横</a:t>
            </a:r>
            <a:r>
              <a:rPr kumimoji="1" lang="en-US" altLang="ja-JP" sz="900" dirty="0"/>
              <a:t>360</a:t>
            </a:r>
            <a:r>
              <a:rPr kumimoji="1" lang="ja-JP" altLang="en-US" sz="900" dirty="0"/>
              <a:t>度回転させ、測定器に於いて一番強い値を指します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39EE5F7-0F30-9ADE-F0B4-17D2109ABAD8}"/>
              </a:ext>
            </a:extLst>
          </p:cNvPr>
          <p:cNvSpPr txBox="1"/>
          <p:nvPr/>
        </p:nvSpPr>
        <p:spPr>
          <a:xfrm>
            <a:off x="412043" y="5978686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測定結果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E6B9282-DA5E-94F9-7BBC-E32788460E2A}"/>
              </a:ext>
            </a:extLst>
          </p:cNvPr>
          <p:cNvSpPr txBox="1"/>
          <p:nvPr/>
        </p:nvSpPr>
        <p:spPr>
          <a:xfrm>
            <a:off x="425238" y="665726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b="1" dirty="0"/>
              <a:t>結論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3AC730C-2218-0E9D-0F8F-4471CBDC2BD7}"/>
              </a:ext>
            </a:extLst>
          </p:cNvPr>
          <p:cNvSpPr txBox="1"/>
          <p:nvPr/>
        </p:nvSpPr>
        <p:spPr>
          <a:xfrm>
            <a:off x="399838" y="6868693"/>
            <a:ext cx="59181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上記の結果から、本貨物は下記分類のＡとなり、非磁性物件として</a:t>
            </a:r>
            <a:r>
              <a:rPr kumimoji="1" lang="ja-JP" altLang="en-US" sz="1000" b="1" dirty="0"/>
              <a:t>航空輸送は可能となります。</a:t>
            </a:r>
          </a:p>
        </p:txBody>
      </p:sp>
      <p:graphicFrame>
        <p:nvGraphicFramePr>
          <p:cNvPr id="50" name="表 49">
            <a:extLst>
              <a:ext uri="{FF2B5EF4-FFF2-40B4-BE49-F238E27FC236}">
                <a16:creationId xmlns:a16="http://schemas.microsoft.com/office/drawing/2014/main" id="{0B3E4794-FE39-AA32-4B07-0710EF8CE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125653"/>
              </p:ext>
            </p:extLst>
          </p:nvPr>
        </p:nvGraphicFramePr>
        <p:xfrm>
          <a:off x="552452" y="920082"/>
          <a:ext cx="5753095" cy="29746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048">
                  <a:extLst>
                    <a:ext uri="{9D8B030D-6E8A-4147-A177-3AD203B41FA5}">
                      <a16:colId xmlns:a16="http://schemas.microsoft.com/office/drawing/2014/main" val="614805333"/>
                    </a:ext>
                  </a:extLst>
                </a:gridCol>
                <a:gridCol w="4718047">
                  <a:extLst>
                    <a:ext uri="{9D8B030D-6E8A-4147-A177-3AD203B41FA5}">
                      <a16:colId xmlns:a16="http://schemas.microsoft.com/office/drawing/2014/main" val="3810919909"/>
                    </a:ext>
                  </a:extLst>
                </a:gridCol>
              </a:tblGrid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会社名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8277332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住所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192231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連絡先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618820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担当者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743279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箱寸法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7179844"/>
                  </a:ext>
                </a:extLst>
              </a:tr>
              <a:tr h="55514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箱の中身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066282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箱数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476159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処理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001851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箱</a:t>
                      </a:r>
                      <a:r>
                        <a:rPr lang="en-US" sz="900" u="none" strike="noStrike" dirty="0">
                          <a:effectLst/>
                        </a:rPr>
                        <a:t>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336883"/>
                  </a:ext>
                </a:extLst>
              </a:tr>
              <a:tr h="2688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書類作成日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571544"/>
                  </a:ext>
                </a:extLst>
              </a:tr>
            </a:tbl>
          </a:graphicData>
        </a:graphic>
      </p:graphicFrame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2B65430-BA93-D633-E19D-79B1ADA9AC3E}"/>
              </a:ext>
            </a:extLst>
          </p:cNvPr>
          <p:cNvSpPr txBox="1"/>
          <p:nvPr/>
        </p:nvSpPr>
        <p:spPr>
          <a:xfrm>
            <a:off x="543700" y="4971721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900" dirty="0"/>
              <a:t>対象貨物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B1CFD9C-7BDA-CE3B-68AA-EEA4DFDC977E}"/>
              </a:ext>
            </a:extLst>
          </p:cNvPr>
          <p:cNvSpPr txBox="1"/>
          <p:nvPr/>
        </p:nvSpPr>
        <p:spPr>
          <a:xfrm>
            <a:off x="463587" y="6247041"/>
            <a:ext cx="3256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対象貨物のピークの磁力は</a:t>
            </a:r>
            <a:r>
              <a:rPr kumimoji="1" lang="en-US" altLang="ja-JP" sz="1000" dirty="0"/>
              <a:t>0.00525 Gauss</a:t>
            </a:r>
            <a:r>
              <a:rPr kumimoji="1" lang="ja-JP" altLang="en-US" sz="1000" dirty="0"/>
              <a:t>以下でした。</a:t>
            </a:r>
          </a:p>
        </p:txBody>
      </p:sp>
    </p:spTree>
    <p:extLst>
      <p:ext uri="{BB962C8B-B14F-4D97-AF65-F5344CB8AC3E}">
        <p14:creationId xmlns:p14="http://schemas.microsoft.com/office/powerpoint/2010/main" val="962169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3042</TotalTime>
  <Words>265</Words>
  <Application>Microsoft Macintosh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磁気漏洩保証書書式3</dc:title>
  <dc:subject/>
  <dc:creator>キャナック電子工業株式会社</dc:creator>
  <cp:keywords/>
  <dc:description/>
  <cp:lastModifiedBy>馨 新美</cp:lastModifiedBy>
  <cp:revision>30</cp:revision>
  <cp:lastPrinted>2024-05-22T00:31:10Z</cp:lastPrinted>
  <dcterms:created xsi:type="dcterms:W3CDTF">2024-04-04T08:45:20Z</dcterms:created>
  <dcterms:modified xsi:type="dcterms:W3CDTF">2024-05-30T06:39:11Z</dcterms:modified>
  <cp:category/>
</cp:coreProperties>
</file>